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4" r:id="rId3"/>
    <p:sldId id="258" r:id="rId4"/>
    <p:sldId id="273" r:id="rId5"/>
    <p:sldId id="278" r:id="rId6"/>
    <p:sldId id="260" r:id="rId7"/>
    <p:sldId id="279" r:id="rId8"/>
    <p:sldId id="281" r:id="rId9"/>
    <p:sldId id="280" r:id="rId10"/>
    <p:sldId id="305" r:id="rId11"/>
    <p:sldId id="261" r:id="rId12"/>
    <p:sldId id="284" r:id="rId13"/>
    <p:sldId id="285" r:id="rId14"/>
    <p:sldId id="288" r:id="rId15"/>
    <p:sldId id="289" r:id="rId16"/>
    <p:sldId id="306" r:id="rId17"/>
    <p:sldId id="264" r:id="rId18"/>
    <p:sldId id="293" r:id="rId19"/>
    <p:sldId id="294" r:id="rId20"/>
    <p:sldId id="295" r:id="rId21"/>
    <p:sldId id="296" r:id="rId22"/>
    <p:sldId id="297" r:id="rId23"/>
    <p:sldId id="298" r:id="rId24"/>
    <p:sldId id="270" r:id="rId25"/>
    <p:sldId id="304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3BB4"/>
    <a:srgbClr val="FFFFFF"/>
    <a:srgbClr val="9637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92" autoAdjust="0"/>
  </p:normalViewPr>
  <p:slideViewPr>
    <p:cSldViewPr>
      <p:cViewPr varScale="1">
        <p:scale>
          <a:sx n="95" d="100"/>
          <a:sy n="95" d="100"/>
        </p:scale>
        <p:origin x="34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4C71EC6-210F-42DE-9C53-41977AD35B3D}" type="datetimeFigureOut">
              <a:rPr lang="ru-RU" smtClean="0"/>
              <a:t>27.04.2019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0" y="-1"/>
            <a:ext cx="9144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68313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416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0623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544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0" y="-1"/>
            <a:ext cx="9144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4958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9076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3394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1984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8461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7459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7472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4C71EC6-210F-42DE-9C53-41977AD35B3D}" type="datetimeFigureOut">
              <a:rPr lang="ru-RU" smtClean="0"/>
              <a:t>27.04.2019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0835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by/images/search?text=&#1074;&#1080;&#1082;&#1090;&#1086;&#1088;&#1080;&#1085;&#1072;%20&#1087;&#1088;&#1086;%20&#1052;&#1086;&#1075;&#1080;&#1083;&#1105;&#1074;&amp;lr=158" TargetMode="External"/><Relationship Id="rId2" Type="http://schemas.openxmlformats.org/officeDocument/2006/relationships/hyperlink" Target="https://yandex.by/images/search?text=&#1082;&#1072;&#1088;&#1090;&#1080;&#1085;&#1082;&#1080;%20&#1083;&#1100;&#1074;&#1072;%20&#1076;&#1083;&#1103;%20&#1076;&#1077;&#1090;&#1077;&#1081;&amp;lr=158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yandex.by/images/search?text=%D0%BF%D0%BE%D1%81%D0%BB%D0%BE%D0%B2%D0%B8%D1%86%D1%8B" TargetMode="External"/><Relationship Id="rId4" Type="http://schemas.openxmlformats.org/officeDocument/2006/relationships/hyperlink" Target="https://cf.ppt-online.org/files/slide/t/tX4UcroP6DbnemhLulvw0AKkVIiJgGpC2SR8fq/slide-6.jp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628800"/>
            <a:ext cx="4029895" cy="460851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  <a:latin typeface="Bahnschrift SemiLight SemiConde" panose="020B0502040204020203" pitchFamily="34" charset="0"/>
              </a:rPr>
              <a:t>Игра «Страна народной </a:t>
            </a:r>
            <a:r>
              <a:rPr lang="ru-RU" sz="6000" b="1" dirty="0" err="1" smtClean="0">
                <a:solidFill>
                  <a:srgbClr val="C00000"/>
                </a:solidFill>
                <a:latin typeface="Bahnschrift SemiLight SemiConde" panose="020B0502040204020203" pitchFamily="34" charset="0"/>
              </a:rPr>
              <a:t>мудростИ</a:t>
            </a:r>
            <a:r>
              <a:rPr lang="ru-RU" sz="6000" b="1" dirty="0" smtClean="0">
                <a:solidFill>
                  <a:srgbClr val="C00000"/>
                </a:solidFill>
              </a:rPr>
              <a:t>»</a:t>
            </a:r>
            <a:endParaRPr lang="ru-RU" sz="6000" b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55976" y="3789040"/>
            <a:ext cx="478802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C00000"/>
                </a:solidFill>
              </a:rPr>
              <a:t>Автор:  Лазовская  Оксана  </a:t>
            </a:r>
            <a:r>
              <a:rPr lang="ru-RU" sz="2800" b="1" i="1" dirty="0" smtClean="0">
                <a:solidFill>
                  <a:srgbClr val="C00000"/>
                </a:solidFill>
              </a:rPr>
              <a:t>Александровна, учитель</a:t>
            </a:r>
            <a:endParaRPr lang="ru-RU" sz="2800" b="1" i="1" dirty="0">
              <a:solidFill>
                <a:srgbClr val="C00000"/>
              </a:solidFill>
            </a:endParaRPr>
          </a:p>
          <a:p>
            <a:pPr algn="ctr"/>
            <a:r>
              <a:rPr lang="ru-RU" sz="2800" b="1" i="1" dirty="0">
                <a:solidFill>
                  <a:srgbClr val="C00000"/>
                </a:solidFill>
              </a:rPr>
              <a:t>ГУО «Средняя </a:t>
            </a:r>
            <a:r>
              <a:rPr lang="ru-RU" sz="2800" b="1" i="1" dirty="0" smtClean="0">
                <a:solidFill>
                  <a:srgbClr val="C00000"/>
                </a:solidFill>
              </a:rPr>
              <a:t>школа</a:t>
            </a:r>
            <a:endParaRPr lang="ru-RU" sz="2800" b="1" i="1" dirty="0">
              <a:solidFill>
                <a:srgbClr val="C00000"/>
              </a:solidFill>
            </a:endParaRPr>
          </a:p>
          <a:p>
            <a:pPr algn="ctr"/>
            <a:r>
              <a:rPr lang="ru-RU" sz="2800" b="1" i="1" dirty="0" smtClean="0">
                <a:solidFill>
                  <a:srgbClr val="C00000"/>
                </a:solidFill>
              </a:rPr>
              <a:t> </a:t>
            </a:r>
            <a:r>
              <a:rPr lang="ru-RU" sz="2800" b="1" i="1" dirty="0">
                <a:solidFill>
                  <a:srgbClr val="C00000"/>
                </a:solidFill>
              </a:rPr>
              <a:t>№45 г. </a:t>
            </a:r>
            <a:r>
              <a:rPr lang="ru-RU" sz="2800" b="1" i="1" dirty="0" err="1">
                <a:solidFill>
                  <a:srgbClr val="C00000"/>
                </a:solidFill>
              </a:rPr>
              <a:t>Могилёва</a:t>
            </a:r>
            <a:r>
              <a:rPr lang="ru-RU" sz="2800" b="1" i="1" dirty="0">
                <a:solidFill>
                  <a:srgbClr val="C00000"/>
                </a:solidFill>
              </a:rPr>
              <a:t>»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60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052736"/>
            <a:ext cx="8136904" cy="2952328"/>
          </a:xfrm>
        </p:spPr>
        <p:txBody>
          <a:bodyPr>
            <a:no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be-BY" sz="5400" b="1" dirty="0" smtClean="0">
                <a:solidFill>
                  <a:srgbClr val="00B050"/>
                </a:solidFill>
              </a:rPr>
              <a:t>Бывают ли такие виды сказок: волшебные, бытовые, о животных</a:t>
            </a:r>
            <a:r>
              <a:rPr lang="be-BY" sz="4000" b="1" dirty="0" smtClean="0">
                <a:solidFill>
                  <a:srgbClr val="00B050"/>
                </a:solidFill>
              </a:rPr>
              <a:t>? </a:t>
            </a:r>
            <a:endParaRPr lang="be-BY" sz="4000" b="1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07904" y="4365104"/>
            <a:ext cx="155202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ДА</a:t>
            </a:r>
            <a:endParaRPr lang="ru-RU" sz="66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7171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11560" y="0"/>
            <a:ext cx="842493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ИГРА</a:t>
            </a:r>
          </a:p>
          <a:p>
            <a:pPr algn="ctr"/>
            <a:r>
              <a:rPr lang="ru-RU" sz="6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«Вспомни  пословицу»</a:t>
            </a: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23" b="14091"/>
          <a:stretch/>
        </p:blipFill>
        <p:spPr>
          <a:xfrm>
            <a:off x="1331640" y="2348880"/>
            <a:ext cx="7236296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42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4066" y="409020"/>
            <a:ext cx="437716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  <a:latin typeface="+mj-lt"/>
                <a:cs typeface="Times New Roman" pitchFamily="18" charset="0"/>
              </a:rPr>
              <a:t>Родимая сторона-мать,</a:t>
            </a:r>
          </a:p>
          <a:p>
            <a:r>
              <a:rPr lang="ru-RU" sz="3200" b="1" dirty="0" smtClean="0">
                <a:solidFill>
                  <a:srgbClr val="00B050"/>
                </a:solidFill>
                <a:latin typeface="+mj-lt"/>
                <a:cs typeface="Times New Roman" pitchFamily="18" charset="0"/>
              </a:rPr>
              <a:t>чужая-</a:t>
            </a:r>
            <a:endParaRPr lang="ru-RU" sz="32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43608" y="1556792"/>
            <a:ext cx="32012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  <a:latin typeface="+mj-lt"/>
                <a:cs typeface="Times New Roman" pitchFamily="18" charset="0"/>
              </a:rPr>
              <a:t>Терпение и труд-</a:t>
            </a:r>
            <a:endParaRPr lang="ru-RU" sz="32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75054" y="2676962"/>
            <a:ext cx="24014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  <a:latin typeface="+mj-lt"/>
                <a:cs typeface="Times New Roman" pitchFamily="18" charset="0"/>
              </a:rPr>
              <a:t>Ученье-свет,</a:t>
            </a:r>
            <a:endParaRPr lang="ru-RU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57615" y="3482967"/>
            <a:ext cx="58296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  <a:latin typeface="+mj-lt"/>
                <a:cs typeface="Times New Roman" pitchFamily="18" charset="0"/>
              </a:rPr>
              <a:t>За двумя зайцами погонишься-</a:t>
            </a:r>
            <a:endParaRPr lang="ru-RU" sz="32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7615" y="4932457"/>
            <a:ext cx="25643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  <a:latin typeface="+mj-lt"/>
                <a:cs typeface="Times New Roman" pitchFamily="18" charset="0"/>
              </a:rPr>
              <a:t>Сделал дело-</a:t>
            </a:r>
            <a:endParaRPr lang="ru-RU" sz="32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57615" y="6084585"/>
            <a:ext cx="33570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  <a:latin typeface="+mj-lt"/>
                <a:cs typeface="Times New Roman" pitchFamily="18" charset="0"/>
              </a:rPr>
              <a:t>Кто много читает-</a:t>
            </a:r>
            <a:endParaRPr lang="ru-RU" sz="32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859808" y="867530"/>
            <a:ext cx="2128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мачеха.</a:t>
            </a:r>
            <a:endParaRPr lang="ru-RU" sz="3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414624" y="1556792"/>
            <a:ext cx="4117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всё перетрут.</a:t>
            </a:r>
            <a:endParaRPr lang="ru-RU" sz="3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244869" y="2636912"/>
            <a:ext cx="39995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а</a:t>
            </a:r>
            <a:r>
              <a:rPr lang="ru-RU" sz="32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неученье</a:t>
            </a:r>
            <a:r>
              <a:rPr lang="ru-RU" sz="32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-тьма.</a:t>
            </a:r>
            <a:endParaRPr lang="ru-RU" sz="3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576481" y="3978312"/>
            <a:ext cx="57410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н</a:t>
            </a:r>
            <a:r>
              <a:rPr lang="ru-RU" sz="32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и одного не поймаешь.</a:t>
            </a:r>
            <a:endParaRPr lang="ru-RU" sz="3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995937" y="4932457"/>
            <a:ext cx="3744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гуляй   смело.</a:t>
            </a:r>
            <a:endParaRPr lang="ru-RU" sz="3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874039" y="6084585"/>
            <a:ext cx="36584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т</a:t>
            </a:r>
            <a:r>
              <a:rPr lang="ru-RU" sz="32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от много знает.</a:t>
            </a:r>
            <a:endParaRPr lang="ru-RU" sz="32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86813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9" grpId="0"/>
      <p:bldP spid="31" grpId="0"/>
      <p:bldP spid="33" grpId="0"/>
      <p:bldP spid="3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04945" y="831706"/>
            <a:ext cx="24727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  <a:latin typeface="+mj-lt"/>
                <a:cs typeface="Times New Roman" pitchFamily="18" charset="0"/>
              </a:rPr>
              <a:t>Где родился-</a:t>
            </a:r>
            <a:endParaRPr lang="ru-RU" sz="32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43608" y="2132856"/>
            <a:ext cx="38927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  <a:latin typeface="+mj-lt"/>
                <a:cs typeface="Times New Roman" pitchFamily="18" charset="0"/>
              </a:rPr>
              <a:t>Чтение- вот лучшее..</a:t>
            </a:r>
            <a:endParaRPr lang="ru-RU" sz="32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77804" y="3200175"/>
            <a:ext cx="42450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  <a:latin typeface="+mj-lt"/>
                <a:cs typeface="Times New Roman" pitchFamily="18" charset="0"/>
              </a:rPr>
              <a:t>Труд человека кормит,</a:t>
            </a:r>
            <a:endParaRPr lang="ru-RU" sz="32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57615" y="4299037"/>
            <a:ext cx="25569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  <a:latin typeface="+mj-lt"/>
                <a:cs typeface="Times New Roman" pitchFamily="18" charset="0"/>
              </a:rPr>
              <a:t>Что посеешь-</a:t>
            </a:r>
            <a:endParaRPr lang="ru-RU" sz="32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57615" y="5508521"/>
            <a:ext cx="22086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  <a:latin typeface="+mj-lt"/>
                <a:cs typeface="Times New Roman" pitchFamily="18" charset="0"/>
              </a:rPr>
              <a:t>Без труда…</a:t>
            </a:r>
            <a:endParaRPr lang="ru-RU" sz="32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211960" y="813628"/>
            <a:ext cx="37921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т</a:t>
            </a:r>
            <a:r>
              <a:rPr lang="ru-RU" sz="32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ам и пригодился.</a:t>
            </a:r>
            <a:endParaRPr lang="ru-RU" sz="3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492607" y="2050092"/>
            <a:ext cx="187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у</a:t>
            </a:r>
            <a:r>
              <a:rPr lang="ru-RU" sz="32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мение.</a:t>
            </a:r>
            <a:endParaRPr lang="ru-RU" sz="3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522877" y="3212976"/>
            <a:ext cx="3153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а</a:t>
            </a:r>
            <a:r>
              <a:rPr lang="ru-RU" sz="32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 лень портит.</a:t>
            </a:r>
            <a:endParaRPr lang="ru-RU" sz="3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874038" y="4356393"/>
            <a:ext cx="36584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т</a:t>
            </a:r>
            <a:r>
              <a:rPr lang="ru-RU" sz="32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о и пожнёшь.</a:t>
            </a:r>
            <a:endParaRPr lang="ru-RU" sz="3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266233" y="5508521"/>
            <a:ext cx="58777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н</a:t>
            </a:r>
            <a:r>
              <a:rPr lang="ru-RU" sz="32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е вытянешь и рыбку из пруда.</a:t>
            </a:r>
            <a:endParaRPr lang="ru-RU" sz="32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99958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  <p:bldP spid="30" grpId="0"/>
      <p:bldP spid="32" grpId="0"/>
      <p:bldP spid="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77805" y="260648"/>
            <a:ext cx="7675691" cy="27699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ru-RU" sz="36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6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ИГРА «</a:t>
            </a:r>
            <a:r>
              <a:rPr lang="ru-RU" sz="6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Узнай , что это»</a:t>
            </a:r>
          </a:p>
          <a:p>
            <a:pPr algn="ctr"/>
            <a:r>
              <a:rPr lang="ru-RU" sz="6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(по сказкам)</a:t>
            </a: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096" y="2924944"/>
            <a:ext cx="3539108" cy="3500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34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672" y="202468"/>
            <a:ext cx="85977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>
              <a:solidFill>
                <a:schemeClr val="bg1"/>
              </a:solidFill>
            </a:endParaRPr>
          </a:p>
          <a:p>
            <a:endParaRPr lang="ru-RU" dirty="0"/>
          </a:p>
        </p:txBody>
      </p:sp>
      <p:sp>
        <p:nvSpPr>
          <p:cNvPr id="37" name="TextBox 36"/>
          <p:cNvSpPr txBox="1"/>
          <p:nvPr/>
        </p:nvSpPr>
        <p:spPr>
          <a:xfrm>
            <a:off x="363368" y="660701"/>
            <a:ext cx="50760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  <a:latin typeface="+mj-lt"/>
              </a:rPr>
              <a:t>Долго ли, коротко ли..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23528" y="4648534"/>
            <a:ext cx="46805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4000" b="1" dirty="0" smtClean="0">
                <a:solidFill>
                  <a:srgbClr val="00B050"/>
                </a:solidFill>
                <a:latin typeface="+mj-lt"/>
              </a:rPr>
              <a:t>Давным-давно, когда на свете чудеса водились</a:t>
            </a:r>
            <a:endParaRPr lang="ru-RU" sz="40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50672" y="2562519"/>
            <a:ext cx="55014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  <a:latin typeface="+mj-lt"/>
              </a:rPr>
              <a:t>Стали жить-поживать и </a:t>
            </a:r>
          </a:p>
          <a:p>
            <a:r>
              <a:rPr lang="ru-RU" sz="4000" b="1" dirty="0">
                <a:solidFill>
                  <a:srgbClr val="00B050"/>
                </a:solidFill>
                <a:latin typeface="+mj-lt"/>
              </a:rPr>
              <a:t>д</a:t>
            </a:r>
            <a:r>
              <a:rPr lang="ru-RU" sz="4000" b="1" dirty="0" smtClean="0">
                <a:solidFill>
                  <a:srgbClr val="00B050"/>
                </a:solidFill>
                <a:latin typeface="+mj-lt"/>
              </a:rPr>
              <a:t>обра наживать.</a:t>
            </a:r>
            <a:endParaRPr lang="ru-RU" sz="4000" b="1" dirty="0">
              <a:solidFill>
                <a:srgbClr val="00B050"/>
              </a:solidFill>
              <a:latin typeface="+mj-lt"/>
            </a:endParaRPr>
          </a:p>
        </p:txBody>
      </p:sp>
      <p:pic>
        <p:nvPicPr>
          <p:cNvPr id="4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9" t="8436" r="9928" b="77936"/>
          <a:stretch/>
        </p:blipFill>
        <p:spPr bwMode="auto">
          <a:xfrm>
            <a:off x="2948719" y="1648274"/>
            <a:ext cx="5793559" cy="1093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2080" y="3255677"/>
            <a:ext cx="3240358" cy="878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2" t="-2653" r="9231" b="89386"/>
          <a:stretch/>
        </p:blipFill>
        <p:spPr bwMode="auto">
          <a:xfrm>
            <a:off x="4644007" y="4648535"/>
            <a:ext cx="4099793" cy="1245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0328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672" y="202468"/>
            <a:ext cx="85977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>
              <a:solidFill>
                <a:schemeClr val="bg1"/>
              </a:solidFill>
            </a:endParaRPr>
          </a:p>
          <a:p>
            <a:endParaRPr lang="ru-RU" dirty="0"/>
          </a:p>
        </p:txBody>
      </p:sp>
      <p:sp>
        <p:nvSpPr>
          <p:cNvPr id="37" name="TextBox 36"/>
          <p:cNvSpPr txBox="1"/>
          <p:nvPr/>
        </p:nvSpPr>
        <p:spPr>
          <a:xfrm>
            <a:off x="1" y="1024714"/>
            <a:ext cx="3275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  <a:latin typeface="+mj-lt"/>
              </a:rPr>
              <a:t>Шли-шли..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23528" y="4023935"/>
            <a:ext cx="46805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4000" b="1" dirty="0" smtClean="0">
                <a:solidFill>
                  <a:srgbClr val="00B050"/>
                </a:solidFill>
                <a:latin typeface="+mj-lt"/>
              </a:rPr>
              <a:t>В некотором царстве, в некотором государстве..</a:t>
            </a:r>
            <a:endParaRPr lang="ru-RU" sz="40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0" y="2562519"/>
            <a:ext cx="42887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4000" b="1" dirty="0" smtClean="0">
                <a:solidFill>
                  <a:srgbClr val="00B050"/>
                </a:solidFill>
                <a:latin typeface="+mj-lt"/>
              </a:rPr>
              <a:t>Жили-были…</a:t>
            </a:r>
            <a:endParaRPr lang="ru-RU" sz="4000" b="1" dirty="0">
              <a:solidFill>
                <a:srgbClr val="00B050"/>
              </a:solidFill>
              <a:latin typeface="+mj-lt"/>
            </a:endParaRPr>
          </a:p>
        </p:txBody>
      </p:sp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9992" y="1322694"/>
            <a:ext cx="2908252" cy="958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492" b="78451"/>
          <a:stretch/>
        </p:blipFill>
        <p:spPr bwMode="auto">
          <a:xfrm>
            <a:off x="3995937" y="2562519"/>
            <a:ext cx="3274632" cy="1461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402" b="77421"/>
          <a:stretch/>
        </p:blipFill>
        <p:spPr bwMode="auto">
          <a:xfrm>
            <a:off x="4860032" y="4623970"/>
            <a:ext cx="3024336" cy="1541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7831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5256584"/>
          </a:xfrm>
          <a:solidFill>
            <a:srgbClr val="FFFFFF">
              <a:alpha val="58039"/>
            </a:srgbClr>
          </a:solidFill>
        </p:spPr>
        <p:txBody>
          <a:bodyPr>
            <a:noAutofit/>
          </a:bodyPr>
          <a:lstStyle/>
          <a:p>
            <a:pPr marL="0" lvl="0" indent="0" algn="ctr">
              <a:buNone/>
            </a:pPr>
            <a:endParaRPr lang="ru-RU" dirty="0" smtClean="0">
              <a:solidFill>
                <a:prstClr val="black"/>
              </a:solidFill>
            </a:endParaRPr>
          </a:p>
          <a:p>
            <a:pPr marL="0" lvl="0" indent="0" algn="ctr">
              <a:buNone/>
            </a:pPr>
            <a:r>
              <a:rPr lang="ru-RU" sz="4000" b="1" dirty="0" smtClean="0">
                <a:solidFill>
                  <a:srgbClr val="00B050"/>
                </a:solidFill>
              </a:rPr>
              <a:t>Игра «Отгадай загадку»</a:t>
            </a:r>
            <a:endParaRPr lang="ru-RU" sz="4000" b="1" dirty="0">
              <a:solidFill>
                <a:srgbClr val="00B05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59" t="22279"/>
          <a:stretch/>
        </p:blipFill>
        <p:spPr>
          <a:xfrm>
            <a:off x="2877752" y="1988840"/>
            <a:ext cx="3409184" cy="363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93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7352" y="1124744"/>
            <a:ext cx="8229600" cy="125273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ru-RU" sz="4800" b="1" dirty="0" smtClean="0">
                <a:solidFill>
                  <a:srgbClr val="00B050"/>
                </a:solidFill>
              </a:rPr>
              <a:t>Дед в шубу одет, наружу мех.</a:t>
            </a:r>
            <a:r>
              <a:rPr lang="be-BY" sz="4800" b="1" dirty="0" smtClean="0">
                <a:solidFill>
                  <a:srgbClr val="00B050"/>
                </a:solidFill>
              </a:rPr>
              <a:t> </a:t>
            </a:r>
            <a:endParaRPr lang="be-BY" sz="4800" b="1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32554" y="4246694"/>
            <a:ext cx="4583662" cy="1107996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6600" b="1" i="1" dirty="0">
                <a:solidFill>
                  <a:srgbClr val="C00000"/>
                </a:solidFill>
              </a:rPr>
              <a:t>М</a:t>
            </a:r>
            <a:r>
              <a:rPr lang="ru-RU" sz="6600" b="1" i="1" dirty="0" smtClean="0">
                <a:solidFill>
                  <a:srgbClr val="C00000"/>
                </a:solidFill>
              </a:rPr>
              <a:t>едведь</a:t>
            </a:r>
            <a:endParaRPr lang="ru-RU" sz="66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884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7352" y="1124744"/>
            <a:ext cx="8229600" cy="125273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ru-RU" sz="4800" b="1" dirty="0" smtClean="0">
                <a:solidFill>
                  <a:srgbClr val="00B050"/>
                </a:solidFill>
              </a:rPr>
              <a:t>Меня частенько просят, </a:t>
            </a:r>
            <a:r>
              <a:rPr lang="ru-RU" sz="4800" b="1" dirty="0">
                <a:solidFill>
                  <a:srgbClr val="00B050"/>
                </a:solidFill>
              </a:rPr>
              <a:t>ж</a:t>
            </a:r>
            <a:r>
              <a:rPr lang="ru-RU" sz="4800" b="1" dirty="0" smtClean="0">
                <a:solidFill>
                  <a:srgbClr val="00B050"/>
                </a:solidFill>
              </a:rPr>
              <a:t>дут.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ru-RU" sz="4800" b="1" dirty="0" smtClean="0">
                <a:solidFill>
                  <a:srgbClr val="00B050"/>
                </a:solidFill>
              </a:rPr>
              <a:t>А только покажусь, то прятаться начнут.</a:t>
            </a:r>
            <a:endParaRPr lang="ru-RU" sz="4800" b="1" dirty="0">
              <a:solidFill>
                <a:srgbClr val="00B050"/>
              </a:solidFill>
            </a:endParaRPr>
          </a:p>
          <a:p>
            <a:pPr marL="0" indent="0" algn="ctr">
              <a:lnSpc>
                <a:spcPct val="120000"/>
              </a:lnSpc>
              <a:buNone/>
            </a:pPr>
            <a:endParaRPr lang="be-BY" sz="4800" b="1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19872" y="4221088"/>
            <a:ext cx="2750881" cy="1107996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be-BY" sz="6600" b="1" i="1" dirty="0" smtClean="0">
                <a:solidFill>
                  <a:srgbClr val="C00000"/>
                </a:solidFill>
              </a:rPr>
              <a:t>Дождь</a:t>
            </a:r>
            <a:endParaRPr lang="ru-RU" sz="66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524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934" y="764704"/>
            <a:ext cx="87155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Игра «Народные песни»</a:t>
            </a: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38" t="8653" r="18486" b="4818"/>
          <a:stretch/>
        </p:blipFill>
        <p:spPr>
          <a:xfrm>
            <a:off x="2518479" y="2555538"/>
            <a:ext cx="4176464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06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7352" y="1124744"/>
            <a:ext cx="4754728" cy="10365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0" indent="0" algn="ctr">
              <a:lnSpc>
                <a:spcPct val="120000"/>
              </a:lnSpc>
              <a:buNone/>
            </a:pPr>
            <a:endParaRPr lang="be-BY" sz="48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47664" y="4246694"/>
            <a:ext cx="3744416" cy="1107996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6600" b="1" i="1" dirty="0" smtClean="0">
                <a:solidFill>
                  <a:srgbClr val="C00000"/>
                </a:solidFill>
              </a:rPr>
              <a:t>Книга</a:t>
            </a:r>
            <a:endParaRPr lang="ru-RU" sz="66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4644" y="188640"/>
            <a:ext cx="8379804" cy="76267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20000"/>
              </a:spcBef>
            </a:pPr>
            <a:endParaRPr lang="ru-RU" sz="4800" b="1" dirty="0" smtClean="0">
              <a:solidFill>
                <a:srgbClr val="00B050"/>
              </a:solidFill>
            </a:endParaRPr>
          </a:p>
          <a:p>
            <a:pPr lvl="0" algn="ctr" fontAlgn="base">
              <a:spcBef>
                <a:spcPct val="20000"/>
              </a:spcBef>
            </a:pPr>
            <a:r>
              <a:rPr lang="ru-RU" sz="4800" b="1" dirty="0" smtClean="0">
                <a:solidFill>
                  <a:srgbClr val="00B050"/>
                </a:solidFill>
              </a:rPr>
              <a:t>Не куст, </a:t>
            </a:r>
            <a:r>
              <a:rPr lang="ru-RU" sz="4800" b="1" dirty="0">
                <a:solidFill>
                  <a:srgbClr val="00B050"/>
                </a:solidFill>
              </a:rPr>
              <a:t>а</a:t>
            </a:r>
            <a:r>
              <a:rPr lang="ru-RU" sz="4800" b="1" dirty="0" smtClean="0">
                <a:solidFill>
                  <a:srgbClr val="00B050"/>
                </a:solidFill>
              </a:rPr>
              <a:t> с листиками, не рубашка, </a:t>
            </a:r>
            <a:r>
              <a:rPr lang="ru-RU" sz="4800" b="1" dirty="0">
                <a:solidFill>
                  <a:srgbClr val="00B050"/>
                </a:solidFill>
              </a:rPr>
              <a:t>а</a:t>
            </a:r>
            <a:r>
              <a:rPr lang="ru-RU" sz="4800" b="1" dirty="0" smtClean="0">
                <a:solidFill>
                  <a:srgbClr val="00B050"/>
                </a:solidFill>
              </a:rPr>
              <a:t> сшита, </a:t>
            </a:r>
            <a:r>
              <a:rPr lang="ru-RU" sz="4800" b="1" dirty="0">
                <a:solidFill>
                  <a:srgbClr val="00B050"/>
                </a:solidFill>
              </a:rPr>
              <a:t>н</a:t>
            </a:r>
            <a:r>
              <a:rPr lang="ru-RU" sz="4800" b="1" dirty="0" smtClean="0">
                <a:solidFill>
                  <a:srgbClr val="00B050"/>
                </a:solidFill>
              </a:rPr>
              <a:t>е человек, </a:t>
            </a:r>
            <a:r>
              <a:rPr lang="ru-RU" sz="4800" b="1" dirty="0">
                <a:solidFill>
                  <a:srgbClr val="00B050"/>
                </a:solidFill>
              </a:rPr>
              <a:t>а</a:t>
            </a:r>
            <a:r>
              <a:rPr lang="ru-RU" sz="4800" b="1" dirty="0" smtClean="0">
                <a:solidFill>
                  <a:srgbClr val="00B050"/>
                </a:solidFill>
              </a:rPr>
              <a:t> рассказывает.</a:t>
            </a:r>
          </a:p>
          <a:p>
            <a:pPr lvl="0" algn="ctr" fontAlgn="base">
              <a:spcBef>
                <a:spcPct val="20000"/>
              </a:spcBef>
            </a:pPr>
            <a:endParaRPr lang="ru-RU" sz="4800" b="1" dirty="0">
              <a:solidFill>
                <a:schemeClr val="bg1"/>
              </a:solidFill>
            </a:endParaRPr>
          </a:p>
          <a:p>
            <a:pPr lvl="0" algn="ctr" fontAlgn="base">
              <a:spcBef>
                <a:spcPct val="20000"/>
              </a:spcBef>
            </a:pPr>
            <a:r>
              <a:rPr lang="ru-RU" sz="4800" b="1" dirty="0" smtClean="0">
                <a:solidFill>
                  <a:schemeClr val="bg1"/>
                </a:solidFill>
              </a:rPr>
              <a:t>        </a:t>
            </a:r>
          </a:p>
          <a:p>
            <a:pPr lvl="0" algn="ctr" fontAlgn="base">
              <a:spcBef>
                <a:spcPct val="20000"/>
              </a:spcBef>
            </a:pPr>
            <a:endParaRPr lang="ru-RU" sz="4800" b="1" dirty="0" smtClean="0">
              <a:solidFill>
                <a:schemeClr val="bg1"/>
              </a:solidFill>
            </a:endParaRPr>
          </a:p>
          <a:p>
            <a:pPr lvl="0" algn="ctr" fontAlgn="base">
              <a:spcBef>
                <a:spcPct val="20000"/>
              </a:spcBef>
            </a:pPr>
            <a:endParaRPr lang="ru-RU" sz="4800" b="1" dirty="0" smtClean="0">
              <a:solidFill>
                <a:schemeClr val="bg1"/>
              </a:solidFill>
            </a:endParaRPr>
          </a:p>
          <a:p>
            <a:pPr lvl="0" algn="ctr" fontAlgn="base">
              <a:spcBef>
                <a:spcPct val="20000"/>
              </a:spcBef>
            </a:pPr>
            <a:endParaRPr lang="ru-RU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524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7352" y="1124744"/>
            <a:ext cx="8229600" cy="125273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ru-RU" sz="4800" b="1" dirty="0" smtClean="0">
                <a:solidFill>
                  <a:srgbClr val="00B050"/>
                </a:solidFill>
              </a:rPr>
              <a:t>Кто ходит ночь и ходит день, не зная, что такое лень?</a:t>
            </a:r>
            <a:endParaRPr lang="ru-RU" sz="4800" b="1" dirty="0">
              <a:solidFill>
                <a:srgbClr val="00B050"/>
              </a:solidFill>
            </a:endParaRPr>
          </a:p>
          <a:p>
            <a:pPr marL="0" indent="0" algn="ctr">
              <a:lnSpc>
                <a:spcPct val="120000"/>
              </a:lnSpc>
              <a:buNone/>
            </a:pPr>
            <a:endParaRPr lang="be-BY" sz="48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75857" y="3573016"/>
            <a:ext cx="3024336" cy="1107996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6600" b="1" i="1" dirty="0" smtClean="0">
                <a:solidFill>
                  <a:srgbClr val="C00000"/>
                </a:solidFill>
              </a:rPr>
              <a:t>Часы</a:t>
            </a:r>
            <a:endParaRPr lang="ru-RU" sz="66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524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7352" y="260648"/>
            <a:ext cx="8211112" cy="211683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ru-RU" sz="4800" b="1" dirty="0" smtClean="0">
                <a:solidFill>
                  <a:srgbClr val="00B050"/>
                </a:solidFill>
              </a:rPr>
              <a:t>Раскинут ковёр,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ru-RU" sz="4800" b="1" dirty="0" smtClean="0">
                <a:solidFill>
                  <a:srgbClr val="00B050"/>
                </a:solidFill>
              </a:rPr>
              <a:t> Рассыпан горох,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ru-RU" sz="4800" b="1" dirty="0" smtClean="0">
                <a:solidFill>
                  <a:srgbClr val="00B050"/>
                </a:solidFill>
              </a:rPr>
              <a:t>Ни ковра не поднять,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ru-RU" sz="4800" b="1" dirty="0" smtClean="0">
                <a:solidFill>
                  <a:srgbClr val="00B050"/>
                </a:solidFill>
              </a:rPr>
              <a:t> Ни горошин не собрать.</a:t>
            </a:r>
            <a:endParaRPr lang="ru-RU" sz="4800" b="1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9632" y="5157192"/>
            <a:ext cx="7272808" cy="707886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Небо и звёзды</a:t>
            </a:r>
          </a:p>
        </p:txBody>
      </p:sp>
    </p:spTree>
    <p:extLst>
      <p:ext uri="{BB962C8B-B14F-4D97-AF65-F5344CB8AC3E}">
        <p14:creationId xmlns:p14="http://schemas.microsoft.com/office/powerpoint/2010/main" val="1771524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3496" y="404664"/>
            <a:ext cx="8371416" cy="391703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ru-RU" sz="4800" b="1" dirty="0" smtClean="0">
                <a:solidFill>
                  <a:srgbClr val="00B050"/>
                </a:solidFill>
              </a:rPr>
              <a:t>Дождик с Солнцем смастерил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ru-RU" sz="4800" b="1" dirty="0" smtClean="0">
                <a:solidFill>
                  <a:srgbClr val="00B050"/>
                </a:solidFill>
              </a:rPr>
              <a:t>Мост высокий без перил.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ru-RU" sz="4800" b="1" dirty="0" smtClean="0">
                <a:solidFill>
                  <a:srgbClr val="00B050"/>
                </a:solidFill>
              </a:rPr>
              <a:t>От чудесного моста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ru-RU" sz="4800" b="1" dirty="0" smtClean="0">
                <a:solidFill>
                  <a:srgbClr val="00B050"/>
                </a:solidFill>
              </a:rPr>
              <a:t>Всему миру красота.</a:t>
            </a:r>
            <a:endParaRPr lang="ru-RU" sz="4800" b="1" dirty="0">
              <a:solidFill>
                <a:srgbClr val="00B050"/>
              </a:solidFill>
            </a:endParaRPr>
          </a:p>
          <a:p>
            <a:pPr marL="0" indent="0" algn="ctr">
              <a:lnSpc>
                <a:spcPct val="120000"/>
              </a:lnSpc>
              <a:buNone/>
            </a:pPr>
            <a:endParaRPr lang="be-BY" sz="48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75856" y="4869160"/>
            <a:ext cx="3168352" cy="923330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Радуга</a:t>
            </a:r>
          </a:p>
        </p:txBody>
      </p:sp>
    </p:spTree>
    <p:extLst>
      <p:ext uri="{BB962C8B-B14F-4D97-AF65-F5344CB8AC3E}">
        <p14:creationId xmlns:p14="http://schemas.microsoft.com/office/powerpoint/2010/main" val="1771524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3627" y="404664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8000" b="1" dirty="0" smtClean="0">
                <a:solidFill>
                  <a:srgbClr val="C00000"/>
                </a:solidFill>
              </a:rPr>
              <a:t>Спасибо за игру!</a:t>
            </a:r>
            <a:endParaRPr lang="ru-RU" sz="8000" b="1" dirty="0">
              <a:solidFill>
                <a:srgbClr val="C00000"/>
              </a:solidFill>
            </a:endParaRPr>
          </a:p>
          <a:p>
            <a:endParaRPr lang="ru-RU" sz="80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00" r="68900"/>
          <a:stretch/>
        </p:blipFill>
        <p:spPr>
          <a:xfrm>
            <a:off x="3131840" y="1412776"/>
            <a:ext cx="2634755" cy="544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19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Использованные источники: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://yandex.by/images/search?text=</a:t>
            </a:r>
            <a:r>
              <a:rPr lang="ru-RU" dirty="0">
                <a:hlinkClick r:id="rId2"/>
              </a:rPr>
              <a:t>картинки%20льва%20для%20детей&amp;</a:t>
            </a:r>
            <a:r>
              <a:rPr lang="en-US" dirty="0" err="1" smtClean="0">
                <a:hlinkClick r:id="rId2"/>
              </a:rPr>
              <a:t>lr</a:t>
            </a:r>
            <a:r>
              <a:rPr lang="en-US" dirty="0" smtClean="0">
                <a:hlinkClick r:id="rId2"/>
              </a:rPr>
              <a:t>=158</a:t>
            </a:r>
            <a:endParaRPr lang="ru-RU" dirty="0" smtClean="0"/>
          </a:p>
          <a:p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://yandex.by/images/search?text=</a:t>
            </a:r>
            <a:r>
              <a:rPr lang="ru-RU" dirty="0">
                <a:hlinkClick r:id="rId3"/>
              </a:rPr>
              <a:t>викторина%20про%20Могилёв&amp;</a:t>
            </a:r>
            <a:r>
              <a:rPr lang="en-US" dirty="0" err="1" smtClean="0">
                <a:hlinkClick r:id="rId3"/>
              </a:rPr>
              <a:t>lr</a:t>
            </a:r>
            <a:r>
              <a:rPr lang="en-US" dirty="0" smtClean="0">
                <a:hlinkClick r:id="rId3"/>
              </a:rPr>
              <a:t>=158</a:t>
            </a:r>
            <a:endParaRPr lang="ru-RU" dirty="0" smtClean="0"/>
          </a:p>
          <a:p>
            <a:r>
              <a:rPr lang="en-US" dirty="0">
                <a:hlinkClick r:id="rId4"/>
              </a:rPr>
              <a:t>https://cf.ppt-online.org/files/slide/t/tX4UcroP6DbnemhLulvw0AKkVIiJgGpC2SR8fq/slide-6.jpg</a:t>
            </a:r>
            <a:endParaRPr lang="ru-RU" dirty="0" smtClean="0"/>
          </a:p>
          <a:p>
            <a:pPr marL="0" lvl="0" indent="0">
              <a:buNone/>
            </a:pPr>
            <a:r>
              <a:rPr lang="en-US" dirty="0">
                <a:hlinkClick r:id="rId5"/>
              </a:rPr>
              <a:t>https://yandex.by/images/search?text=%D0%BF%D0%BE%D1%81%D0%BB%D0%BE%D0%B2%D0%B8%D1%86%D1%8B</a:t>
            </a:r>
            <a:endParaRPr lang="ru-RU" dirty="0" smtClean="0"/>
          </a:p>
          <a:p>
            <a:endParaRPr lang="ru-RU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82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711696"/>
            <a:ext cx="85062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Их поют на </a:t>
            </a:r>
          </a:p>
          <a:p>
            <a:r>
              <a:rPr lang="ru-RU" sz="32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праздник «</a:t>
            </a:r>
            <a:r>
              <a:rPr lang="ru-RU" sz="3200" dirty="0" err="1" smtClean="0">
                <a:solidFill>
                  <a:srgbClr val="00B050"/>
                </a:solidFill>
                <a:latin typeface="Arial Black" panose="020B0A04020102020204" pitchFamily="34" charset="0"/>
              </a:rPr>
              <a:t>Купалье</a:t>
            </a:r>
            <a:r>
              <a:rPr lang="ru-RU" sz="32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»</a:t>
            </a:r>
            <a:endParaRPr lang="ru-RU" sz="3200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4461058"/>
            <a:ext cx="44644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Песни  для встречи  весны</a:t>
            </a:r>
            <a:endParaRPr lang="ru-RU" sz="3200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520" y="2586377"/>
            <a:ext cx="47525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Поют детям перед</a:t>
            </a:r>
          </a:p>
          <a:p>
            <a:r>
              <a:rPr lang="ru-RU" sz="32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 сном </a:t>
            </a:r>
            <a:endParaRPr lang="ru-RU" sz="3200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24128" y="1052736"/>
            <a:ext cx="3033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Купальские</a:t>
            </a:r>
            <a:endParaRPr lang="ru-RU" sz="32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17304" y="2924944"/>
            <a:ext cx="3456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Колыбельные</a:t>
            </a:r>
            <a:endParaRPr lang="ru-RU" sz="32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24128" y="4794697"/>
            <a:ext cx="3149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Веснянки</a:t>
            </a:r>
            <a:endParaRPr lang="ru-RU" sz="32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88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892" y="888782"/>
            <a:ext cx="43198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Песни во время</a:t>
            </a:r>
          </a:p>
          <a:p>
            <a:r>
              <a:rPr lang="ru-RU" sz="32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 сбора урожая</a:t>
            </a:r>
            <a:endParaRPr lang="ru-RU" sz="3200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1561" y="4367247"/>
            <a:ext cx="46085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Песни на празднике «Масленица»</a:t>
            </a:r>
            <a:endParaRPr lang="ru-RU" sz="3200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514" y="2766367"/>
            <a:ext cx="50405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 «Смешные» песни»</a:t>
            </a:r>
          </a:p>
          <a:p>
            <a:endParaRPr lang="ru-RU" sz="3200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80021" y="1135003"/>
            <a:ext cx="26398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Жнивные</a:t>
            </a:r>
            <a:endParaRPr lang="ru-RU" sz="32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80021" y="3012588"/>
            <a:ext cx="30410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Шуточные</a:t>
            </a:r>
            <a:endParaRPr lang="ru-RU" sz="32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20073" y="5301208"/>
            <a:ext cx="40446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Масленичные</a:t>
            </a:r>
            <a:endParaRPr lang="ru-RU" sz="32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969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34945" y="3068960"/>
            <a:ext cx="5502725" cy="27699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ru-RU" sz="36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6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ИГРА «ДА-НЕТ»</a:t>
            </a:r>
          </a:p>
          <a:p>
            <a:pPr algn="ctr"/>
            <a:r>
              <a:rPr lang="ru-RU" sz="6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по сказкам)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548680"/>
            <a:ext cx="4027877" cy="3020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08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24744"/>
            <a:ext cx="8352928" cy="2952328"/>
          </a:xfrm>
        </p:spPr>
        <p:txBody>
          <a:bodyPr>
            <a:no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be-BY" sz="4000" b="1" dirty="0" smtClean="0">
                <a:solidFill>
                  <a:srgbClr val="00B050"/>
                </a:solidFill>
              </a:rPr>
              <a:t>Сказка-это произведение устного народного творчества с вымышленными героями и событиями? </a:t>
            </a:r>
            <a:endParaRPr lang="be-BY" sz="4000" b="1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07904" y="4365104"/>
            <a:ext cx="155202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ДА</a:t>
            </a:r>
            <a:endParaRPr lang="ru-RU" sz="66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639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52736"/>
          </a:xfrm>
        </p:spPr>
        <p:txBody>
          <a:bodyPr>
            <a:no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be-BY" sz="5400" b="1" dirty="0" smtClean="0">
                <a:solidFill>
                  <a:srgbClr val="00B050"/>
                </a:solidFill>
              </a:rPr>
              <a:t>Сказки бывают авторские и народные</a:t>
            </a:r>
            <a:r>
              <a:rPr lang="be-BY" sz="4000" b="1" dirty="0" smtClean="0">
                <a:solidFill>
                  <a:srgbClr val="00B050"/>
                </a:solidFill>
              </a:rPr>
              <a:t>? </a:t>
            </a:r>
            <a:endParaRPr lang="be-BY" sz="4000" b="1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07904" y="4365104"/>
            <a:ext cx="155202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ДА</a:t>
            </a:r>
            <a:endParaRPr lang="ru-RU" sz="66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134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7353" y="1412776"/>
            <a:ext cx="8229600" cy="1252736"/>
          </a:xfrm>
        </p:spPr>
        <p:txBody>
          <a:bodyPr>
            <a:noAutofit/>
          </a:bodyPr>
          <a:lstStyle/>
          <a:p>
            <a:pPr marL="0" lvl="0" indent="0" algn="ctr">
              <a:lnSpc>
                <a:spcPct val="120000"/>
              </a:lnSpc>
              <a:buNone/>
            </a:pPr>
            <a:r>
              <a:rPr lang="be-BY" sz="4800" b="1" dirty="0" smtClean="0">
                <a:solidFill>
                  <a:srgbClr val="00B050"/>
                </a:solidFill>
              </a:rPr>
              <a:t>«Сестрица Алёнушка и братец Иванушка»- это народная сказка? </a:t>
            </a:r>
            <a:endParaRPr lang="be-BY" sz="4800" b="1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07904" y="4365104"/>
            <a:ext cx="155202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ДА</a:t>
            </a:r>
            <a:endParaRPr lang="ru-RU" sz="66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134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52736"/>
          </a:xfrm>
        </p:spPr>
        <p:txBody>
          <a:bodyPr>
            <a:noAutofit/>
          </a:bodyPr>
          <a:lstStyle/>
          <a:p>
            <a:pPr marL="0" lvl="0" indent="0" algn="ctr">
              <a:lnSpc>
                <a:spcPct val="120000"/>
              </a:lnSpc>
              <a:buNone/>
            </a:pPr>
            <a:r>
              <a:rPr lang="be-BY" sz="5400" b="1" dirty="0" smtClean="0">
                <a:solidFill>
                  <a:srgbClr val="00B050"/>
                </a:solidFill>
              </a:rPr>
              <a:t>«Золушка»-это народная сказка? </a:t>
            </a:r>
            <a:endParaRPr lang="be-BY" sz="5400" b="1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91880" y="4365104"/>
            <a:ext cx="211147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НЕТ</a:t>
            </a:r>
            <a:endParaRPr lang="ru-RU" sz="66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134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Другая 3">
      <a:dk1>
        <a:sysClr val="windowText" lastClr="000000"/>
      </a:dk1>
      <a:lt1>
        <a:srgbClr val="E3DED1"/>
      </a:lt1>
      <a:dk2>
        <a:srgbClr val="455F51"/>
      </a:dk2>
      <a:lt2>
        <a:srgbClr val="E3DED1"/>
      </a:lt2>
      <a:accent1>
        <a:srgbClr val="E3DED1"/>
      </a:accent1>
      <a:accent2>
        <a:srgbClr val="E3DED1"/>
      </a:accent2>
      <a:accent3>
        <a:srgbClr val="E6D024"/>
      </a:accent3>
      <a:accent4>
        <a:srgbClr val="CC9700"/>
      </a:accent4>
      <a:accent5>
        <a:srgbClr val="4EB3CF"/>
      </a:accent5>
      <a:accent6>
        <a:srgbClr val="378DA6"/>
      </a:accent6>
      <a:hlink>
        <a:srgbClr val="E3DED1"/>
      </a:hlink>
      <a:folHlink>
        <a:srgbClr val="B26B02"/>
      </a:folHlink>
    </a:clrScheme>
    <a:fontScheme name="Интеграл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29F68FFC-748B-4FC3-BF39-7F84A6D5840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782</TotalTime>
  <Words>382</Words>
  <Application>Microsoft Office PowerPoint</Application>
  <PresentationFormat>Экран (4:3)</PresentationFormat>
  <Paragraphs>99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4" baseType="lpstr">
      <vt:lpstr>Arial Black</vt:lpstr>
      <vt:lpstr>Arial Narrow</vt:lpstr>
      <vt:lpstr>Bahnschrift SemiLight SemiConde</vt:lpstr>
      <vt:lpstr>Calibri</vt:lpstr>
      <vt:lpstr>Times New Roman</vt:lpstr>
      <vt:lpstr>Tw Cen MT</vt:lpstr>
      <vt:lpstr>Tw Cen MT Condensed</vt:lpstr>
      <vt:lpstr>Wingdings 3</vt:lpstr>
      <vt:lpstr>Интеграл</vt:lpstr>
      <vt:lpstr>Игра «Страна народной мудростИ»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Использованные источники: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DASC</dc:creator>
  <cp:lastModifiedBy>Lazovskie</cp:lastModifiedBy>
  <cp:revision>73</cp:revision>
  <dcterms:modified xsi:type="dcterms:W3CDTF">2019-04-26T21:41:18Z</dcterms:modified>
</cp:coreProperties>
</file>